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8"/>
  </p:notesMasterIdLst>
  <p:sldIdLst>
    <p:sldId id="272" r:id="rId4"/>
    <p:sldId id="273" r:id="rId5"/>
    <p:sldId id="258" r:id="rId6"/>
    <p:sldId id="259" r:id="rId7"/>
    <p:sldId id="257" r:id="rId8"/>
    <p:sldId id="261" r:id="rId9"/>
    <p:sldId id="262" r:id="rId10"/>
    <p:sldId id="263" r:id="rId11"/>
    <p:sldId id="260" r:id="rId12"/>
    <p:sldId id="266" r:id="rId13"/>
    <p:sldId id="271" r:id="rId14"/>
    <p:sldId id="267" r:id="rId15"/>
    <p:sldId id="268" r:id="rId16"/>
    <p:sldId id="275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CC3300"/>
    <a:srgbClr val="CC0000"/>
    <a:srgbClr val="202020"/>
    <a:srgbClr val="323232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flipV="1">
            <a:off x="0" y="1028700"/>
            <a:ext cx="12192000" cy="5829300"/>
          </a:xfrm>
          <a:custGeom>
            <a:avLst/>
            <a:gdLst>
              <a:gd name="connsiteX0" fmla="*/ 12193057 w 12193057"/>
              <a:gd name="connsiteY0" fmla="*/ 5452886 h 5452886"/>
              <a:gd name="connsiteX1" fmla="*/ 12193057 w 12193057"/>
              <a:gd name="connsiteY1" fmla="*/ 0 h 5452886"/>
              <a:gd name="connsiteX2" fmla="*/ 0 w 12193057"/>
              <a:gd name="connsiteY2" fmla="*/ 0 h 5452886"/>
              <a:gd name="connsiteX3" fmla="*/ 0 w 12193057"/>
              <a:gd name="connsiteY3" fmla="*/ 3428572 h 5452886"/>
              <a:gd name="connsiteX4" fmla="*/ 369020 w 12193057"/>
              <a:gd name="connsiteY4" fmla="*/ 3370519 h 5452886"/>
              <a:gd name="connsiteX5" fmla="*/ 11869078 w 12193057"/>
              <a:gd name="connsiteY5" fmla="*/ 5316999 h 545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5452886">
                <a:moveTo>
                  <a:pt x="12193057" y="5452886"/>
                </a:moveTo>
                <a:lnTo>
                  <a:pt x="12193057" y="0"/>
                </a:lnTo>
                <a:lnTo>
                  <a:pt x="0" y="0"/>
                </a:lnTo>
                <a:lnTo>
                  <a:pt x="0" y="3428572"/>
                </a:lnTo>
                <a:lnTo>
                  <a:pt x="369020" y="3370519"/>
                </a:lnTo>
                <a:cubicBezTo>
                  <a:pt x="5088243" y="2688017"/>
                  <a:pt x="9283072" y="4242044"/>
                  <a:pt x="11869078" y="5316999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0" y="1866900"/>
            <a:ext cx="12192000" cy="4991100"/>
          </a:xfrm>
          <a:custGeom>
            <a:avLst/>
            <a:gdLst>
              <a:gd name="connsiteX0" fmla="*/ 0 w 12193057"/>
              <a:gd name="connsiteY0" fmla="*/ 0 h 4991397"/>
              <a:gd name="connsiteX1" fmla="*/ 12193057 w 12193057"/>
              <a:gd name="connsiteY1" fmla="*/ 0 h 4991397"/>
              <a:gd name="connsiteX2" fmla="*/ 12193057 w 12193057"/>
              <a:gd name="connsiteY2" fmla="*/ 4991397 h 4991397"/>
              <a:gd name="connsiteX3" fmla="*/ 369020 w 12193057"/>
              <a:gd name="connsiteY3" fmla="*/ 3370519 h 4991397"/>
              <a:gd name="connsiteX4" fmla="*/ 0 w 12193057"/>
              <a:gd name="connsiteY4" fmla="*/ 3428572 h 499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57" h="4991397">
                <a:moveTo>
                  <a:pt x="0" y="0"/>
                </a:moveTo>
                <a:lnTo>
                  <a:pt x="12193057" y="0"/>
                </a:lnTo>
                <a:lnTo>
                  <a:pt x="12193057" y="4991397"/>
                </a:lnTo>
                <a:cubicBezTo>
                  <a:pt x="9668602" y="3925788"/>
                  <a:pt x="5402857" y="2642517"/>
                  <a:pt x="369020" y="3370519"/>
                </a:cubicBezTo>
                <a:lnTo>
                  <a:pt x="0" y="3428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BUSINESS POWERPOINT</a:t>
            </a:r>
            <a:endParaRPr lang="zh-CN" altLang="en-US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3976914"/>
            <a:ext cx="10515600" cy="1391555"/>
          </a:xfrm>
        </p:spPr>
        <p:txBody>
          <a:bodyPr anchor="b"/>
          <a:lstStyle>
            <a:lvl1pPr algn="l">
              <a:defRPr sz="4400">
                <a:solidFill>
                  <a:srgbClr val="286FA4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42485" y="5368470"/>
            <a:ext cx="10511315" cy="8382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2569F-F681-4BFE-9026-7AB13837E28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9D6FC-A920-4D49-8C8D-C7300A72DD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7588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1E22F-D4F1-4C33-9F45-82AC3857D32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76725" y="2590800"/>
            <a:ext cx="6991350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23925" y="914400"/>
            <a:ext cx="1676400" cy="1676400"/>
          </a:xfrm>
          <a:prstGeom prst="rect">
            <a:avLst/>
          </a:prstGeom>
          <a:solidFill>
            <a:srgbClr val="FFFFFF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591675" y="4267200"/>
            <a:ext cx="1676400" cy="1676400"/>
          </a:xfrm>
          <a:prstGeom prst="rect">
            <a:avLst/>
          </a:prstGeom>
          <a:solidFill>
            <a:srgbClr val="087F92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2825" y="2743201"/>
            <a:ext cx="6639151" cy="1371600"/>
          </a:xfrm>
        </p:spPr>
        <p:txBody>
          <a:bodyPr/>
          <a:lstStyle>
            <a:lvl1pPr>
              <a:defRPr sz="3200">
                <a:solidFill>
                  <a:srgbClr val="087F9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E29D6-8334-437E-AA5D-7D1A94D22B5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070D7-3F5C-405F-BCC1-B9D604EC67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7588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40114"/>
            <a:ext cx="5181600" cy="453684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40114"/>
            <a:ext cx="5181600" cy="45368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61608-FBDF-4B7C-A788-86FB64A9460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FE865-4D19-4953-853C-DF0312876C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FA11B-B9C4-4451-AE0A-7FCDE45409B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F1D52-C01A-4B47-AB49-4FB82BD455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flipV="1">
            <a:off x="0" y="1028700"/>
            <a:ext cx="12192000" cy="5829300"/>
          </a:xfrm>
          <a:custGeom>
            <a:avLst/>
            <a:gdLst>
              <a:gd name="connsiteX0" fmla="*/ 12193057 w 12193057"/>
              <a:gd name="connsiteY0" fmla="*/ 5452886 h 5452886"/>
              <a:gd name="connsiteX1" fmla="*/ 12193057 w 12193057"/>
              <a:gd name="connsiteY1" fmla="*/ 0 h 5452886"/>
              <a:gd name="connsiteX2" fmla="*/ 0 w 12193057"/>
              <a:gd name="connsiteY2" fmla="*/ 0 h 5452886"/>
              <a:gd name="connsiteX3" fmla="*/ 0 w 12193057"/>
              <a:gd name="connsiteY3" fmla="*/ 3428572 h 5452886"/>
              <a:gd name="connsiteX4" fmla="*/ 369020 w 12193057"/>
              <a:gd name="connsiteY4" fmla="*/ 3370519 h 5452886"/>
              <a:gd name="connsiteX5" fmla="*/ 11869078 w 12193057"/>
              <a:gd name="connsiteY5" fmla="*/ 5316999 h 545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5452886">
                <a:moveTo>
                  <a:pt x="12193057" y="5452886"/>
                </a:moveTo>
                <a:lnTo>
                  <a:pt x="12193057" y="0"/>
                </a:lnTo>
                <a:lnTo>
                  <a:pt x="0" y="0"/>
                </a:lnTo>
                <a:lnTo>
                  <a:pt x="0" y="3428572"/>
                </a:lnTo>
                <a:lnTo>
                  <a:pt x="369020" y="3370519"/>
                </a:lnTo>
                <a:cubicBezTo>
                  <a:pt x="5088243" y="2688017"/>
                  <a:pt x="9283072" y="4242044"/>
                  <a:pt x="11869078" y="5316999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0" y="1866900"/>
            <a:ext cx="12192000" cy="4991100"/>
          </a:xfrm>
          <a:custGeom>
            <a:avLst/>
            <a:gdLst>
              <a:gd name="connsiteX0" fmla="*/ 0 w 12193057"/>
              <a:gd name="connsiteY0" fmla="*/ 0 h 4991397"/>
              <a:gd name="connsiteX1" fmla="*/ 12193057 w 12193057"/>
              <a:gd name="connsiteY1" fmla="*/ 0 h 4991397"/>
              <a:gd name="connsiteX2" fmla="*/ 12193057 w 12193057"/>
              <a:gd name="connsiteY2" fmla="*/ 4991397 h 4991397"/>
              <a:gd name="connsiteX3" fmla="*/ 369020 w 12193057"/>
              <a:gd name="connsiteY3" fmla="*/ 3370519 h 4991397"/>
              <a:gd name="connsiteX4" fmla="*/ 0 w 12193057"/>
              <a:gd name="connsiteY4" fmla="*/ 3428572 h 499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57" h="4991397">
                <a:moveTo>
                  <a:pt x="0" y="0"/>
                </a:moveTo>
                <a:lnTo>
                  <a:pt x="12193057" y="0"/>
                </a:lnTo>
                <a:lnTo>
                  <a:pt x="12193057" y="4991397"/>
                </a:lnTo>
                <a:cubicBezTo>
                  <a:pt x="9668602" y="3925788"/>
                  <a:pt x="5402857" y="2642517"/>
                  <a:pt x="369020" y="3370519"/>
                </a:cubicBezTo>
                <a:lnTo>
                  <a:pt x="0" y="3428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BUSINESS POWERPOINT</a:t>
            </a:r>
            <a:endParaRPr lang="zh-CN" altLang="en-US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838200" y="3831770"/>
            <a:ext cx="10515599" cy="1522185"/>
          </a:xfrm>
        </p:spPr>
        <p:txBody>
          <a:bodyPr anchor="b"/>
          <a:lstStyle>
            <a:lvl1pPr algn="l">
              <a:defRPr sz="4800">
                <a:solidFill>
                  <a:srgbClr val="087F9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838200" y="5353956"/>
            <a:ext cx="10515600" cy="8382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4D92E-448C-4968-8AF1-0A417F84A04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01FB7-1206-4B80-AE72-1A01212B4D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867CD-F882-454B-9CDB-1D1671FBCA0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339CD-92AB-49E7-A409-34CE9C7CF5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246062"/>
            <a:ext cx="3932237" cy="741363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277256"/>
            <a:ext cx="6172200" cy="493463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843314"/>
            <a:ext cx="3932237" cy="437651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C3B52-1B54-47C1-B9A7-00614342B83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DB2AE-BA8A-4E3F-BF1B-C74896B117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9800" y="365125"/>
            <a:ext cx="15240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7630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10DC2-863B-4BB5-B342-F49400BC9DF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7363BA-821B-42EF-8857-F7EE8B472A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1553028"/>
            <a:ext cx="10515600" cy="456202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FFF7D-D0DD-4D33-AC9E-8B58775A9D8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9CBFA-5FD0-4B9A-8D9A-0370957820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Microsoft YaHei" panose="020B0503020204020204" charset="-122"/>
          <a:ea typeface="Microsoft YaHei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Microsoft YaHei" panose="020B0503020204020204" charset="-122"/>
          <a:ea typeface="Microsoft YaHei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Microsoft YaHei" panose="020B0503020204020204" charset="-122"/>
          <a:ea typeface="Microsoft YaHei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charset="-122"/>
          <a:ea typeface="Microsoft YaHei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Microsoft YaHei" panose="020B0503020204020204" charset="-122"/>
          <a:ea typeface="Microsoft YaHei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Microsoft YaHei" panose="020B0503020204020204" charset="-122"/>
          <a:ea typeface="Microsoft YaHei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D8068E8-51CC-447B-A947-B8F039CF050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D732419-74D4-4D46-B20B-D6012A74C43A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5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8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838200" y="4007394"/>
            <a:ext cx="10515600" cy="1391555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sz="4400" b="1" dirty="0" smtClean="0">
                <a:solidFill>
                  <a:srgbClr val="286FA4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City</a:t>
            </a:r>
            <a:r>
              <a:rPr lang="en-CA" altLang="zh-CN" sz="4400" b="1" dirty="0" smtClean="0">
                <a:solidFill>
                  <a:srgbClr val="286FA4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 of Vancouver</a:t>
            </a:r>
            <a:r>
              <a:rPr lang="en-US" altLang="zh-CN" sz="4400" b="1" dirty="0" smtClean="0">
                <a:solidFill>
                  <a:srgbClr val="286FA4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 </a:t>
            </a:r>
            <a:r>
              <a:rPr lang="en-CA" altLang="en-US" sz="4400" b="1" dirty="0" smtClean="0">
                <a:solidFill>
                  <a:srgbClr val="286FA4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Navigation Toolbox Development based on GIS</a:t>
            </a:r>
            <a:endParaRPr lang="en-CA" altLang="en-US" sz="4400" b="1" dirty="0" smtClean="0">
              <a:solidFill>
                <a:srgbClr val="286FA4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23250" y="5764530"/>
            <a:ext cx="3283585" cy="51371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Chao Zhang 200383834</a:t>
            </a:r>
            <a:endParaRPr lang="en-CA" sz="24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83565" y="306705"/>
            <a:ext cx="819658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CA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Flowchart of Shortest Route Calculation </a:t>
            </a:r>
            <a:endParaRPr lang="en-CA" altLang="zh-CN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795" y="1212850"/>
            <a:ext cx="4203065" cy="55219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40" y="1213485"/>
            <a:ext cx="2653665" cy="561213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2838450" y="6064250"/>
            <a:ext cx="30067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5836920" y="1209040"/>
            <a:ext cx="8255" cy="48456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5840095" y="1212215"/>
            <a:ext cx="2613660" cy="2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605895" y="6324600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CA" altLang="zh-CN" sz="1400"/>
              <a:t>8</a:t>
            </a:r>
            <a:endParaRPr lang="en-CA" altLang="zh-CN" sz="14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94995" y="306705"/>
            <a:ext cx="550799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CA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Listing Created Functions  </a:t>
            </a:r>
            <a:endParaRPr lang="en-CA" altLang="zh-CN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904240" y="1714500"/>
          <a:ext cx="10384155" cy="461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7945"/>
                <a:gridCol w="5236210"/>
              </a:tblGrid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Name of function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Usage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dis(a,b)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calculate the distance between two points a &amp; b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getposition_citizen(id_num)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get XY coordinate according to input address ID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destination_info(type)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return destination shape file and attribute name according to input type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location_distance_calc(c_x,c_y,fc,a_name)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get the shortest place XY coordinate and distance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store_street_intersections()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store all intersections into a list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get_max_and_min(x,y,park_x,park_y)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get the region four vertexs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get_region(start_x,end_x,start_y,end_y,storedata)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get the region of intersections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get_street(start_x,end_x,start_y,end_y,storedata)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get the region of streets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create_gragh(region,region_num,street)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greate the graph in the region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dijsktra(graph, initial, end)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perform dijsktra algorithm to output the shortest route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shortest(region,x,y,l_x,l_y)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assign start and end point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359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navigation(path,region,street,type,l_name)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charset="0"/>
                          <a:cs typeface="Times New Roman" panose="02020603050405020304" charset="0"/>
                        </a:rPr>
                        <a:t>print navigation information</a:t>
                      </a:r>
                      <a:endParaRPr lang="zh-CN" altLang="en-US" sz="16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1605895" y="6324600"/>
            <a:ext cx="298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CA" altLang="zh-CN" sz="1400"/>
              <a:t>9</a:t>
            </a:r>
            <a:endParaRPr lang="en-CA" altLang="zh-CN" sz="1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94995" y="318135"/>
            <a:ext cx="474218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CA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Results and Discussion </a:t>
            </a:r>
            <a:endParaRPr lang="en-CA" altLang="zh-CN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图片 11" descr="output map 400dp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210" y="1322705"/>
            <a:ext cx="3533775" cy="4998085"/>
          </a:xfrm>
          <a:prstGeom prst="rect">
            <a:avLst/>
          </a:prstGeom>
        </p:spPr>
      </p:pic>
      <p:pic>
        <p:nvPicPr>
          <p:cNvPr id="44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520" y="1405890"/>
            <a:ext cx="2719705" cy="2027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" name="图片 4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85" y="1344930"/>
            <a:ext cx="3716020" cy="2088515"/>
          </a:xfrm>
          <a:prstGeom prst="rect">
            <a:avLst/>
          </a:prstGeom>
        </p:spPr>
      </p:pic>
      <p:pic>
        <p:nvPicPr>
          <p:cNvPr id="43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80" y="3940175"/>
            <a:ext cx="3114675" cy="2220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7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285" y="3940175"/>
            <a:ext cx="3716020" cy="2148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605895" y="6324600"/>
            <a:ext cx="381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CA" altLang="zh-CN" sz="1400"/>
              <a:t>10</a:t>
            </a:r>
            <a:endParaRPr lang="en-CA" altLang="zh-CN" sz="140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94995" y="318770"/>
            <a:ext cx="578739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CA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Conclusion and future work </a:t>
            </a:r>
            <a:endParaRPr lang="en-CA" altLang="zh-CN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3770" y="1844675"/>
            <a:ext cx="1005205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This toolbox is created to handle all navigation among Vancouver so it may take a long time for </a:t>
            </a:r>
            <a:r>
              <a:rPr lang="en-CA" altLang="zh-CN" sz="2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large areas route calculation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. Due to the core mind is to</a:t>
            </a:r>
            <a:r>
              <a:rPr lang="en-CA" altLang="zh-CN" sz="2000">
                <a:solidFill>
                  <a:srgbClr val="FF6600"/>
                </a:solidFill>
                <a:latin typeface="Times New Roman" panose="02020603050405020304" charset="0"/>
                <a:cs typeface="Times New Roman" panose="02020603050405020304" charset="0"/>
              </a:rPr>
              <a:t> make a graph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 among street intersections, once the covered area is bigger, it needs </a:t>
            </a:r>
            <a:r>
              <a:rPr lang="en-CA" altLang="zh-CN" sz="2000">
                <a:solidFill>
                  <a:srgbClr val="FF3300"/>
                </a:solidFill>
                <a:latin typeface="Times New Roman" panose="02020603050405020304" charset="0"/>
                <a:cs typeface="Times New Roman" panose="02020603050405020304" charset="0"/>
              </a:rPr>
              <a:t>more time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 to deal with the created graph. </a:t>
            </a:r>
            <a:endParaRPr lang="en-CA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CA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CA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Future work:</a:t>
            </a:r>
            <a:endParaRPr lang="en-CA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Find other data and </a:t>
            </a:r>
            <a:r>
              <a:rPr lang="en-CA" altLang="zh-CN" sz="20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add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 them into the map;</a:t>
            </a:r>
            <a:endParaRPr lang="en-CA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Improve the city network graph </a:t>
            </a:r>
            <a:r>
              <a:rPr lang="en-CA" altLang="zh-CN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modeling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CA" altLang="zh-CN" sz="20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Speed up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 Dijstra's algorithm for shortest route calculation.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05895" y="6324600"/>
            <a:ext cx="3676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CA" altLang="zh-CN" sz="1400"/>
              <a:t>11</a:t>
            </a:r>
            <a:endParaRPr lang="en-CA" altLang="zh-CN" sz="1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cap="small" dirty="0">
                <a:solidFill>
                  <a:srgbClr val="286FA4"/>
                </a:solidFill>
                <a:latin typeface="Microsoft YaHei" panose="020B0503020204020204" charset="-122"/>
                <a:ea typeface="Microsoft YaHei" panose="020B0503020204020204" charset="-122"/>
              </a:rPr>
              <a:t>THANKS FOR YOUR ATTENTION</a:t>
            </a:r>
            <a:endParaRPr lang="en-US" altLang="zh-CN" b="1" cap="small" dirty="0">
              <a:solidFill>
                <a:srgbClr val="286FA4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3136900" y="0"/>
            <a:ext cx="9055100" cy="6858000"/>
          </a:xfrm>
          <a:custGeom>
            <a:avLst/>
            <a:gdLst>
              <a:gd name="connsiteX0" fmla="*/ 1673666 w 5378773"/>
              <a:gd name="connsiteY0" fmla="*/ 0 h 6858000"/>
              <a:gd name="connsiteX1" fmla="*/ 5378773 w 5378773"/>
              <a:gd name="connsiteY1" fmla="*/ 0 h 6858000"/>
              <a:gd name="connsiteX2" fmla="*/ 5378773 w 5378773"/>
              <a:gd name="connsiteY2" fmla="*/ 6858000 h 6858000"/>
              <a:gd name="connsiteX3" fmla="*/ 299569 w 5378773"/>
              <a:gd name="connsiteY3" fmla="*/ 6858000 h 6858000"/>
              <a:gd name="connsiteX4" fmla="*/ 238660 w 5378773"/>
              <a:gd name="connsiteY4" fmla="*/ 6643508 h 6858000"/>
              <a:gd name="connsiteX5" fmla="*/ 0 w 5378773"/>
              <a:gd name="connsiteY5" fmla="*/ 4748980 h 6858000"/>
              <a:gd name="connsiteX6" fmla="*/ 1506011 w 5378773"/>
              <a:gd name="connsiteY6" fmla="*/ 213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78773" h="6858000">
                <a:moveTo>
                  <a:pt x="1673666" y="0"/>
                </a:moveTo>
                <a:lnTo>
                  <a:pt x="5378773" y="0"/>
                </a:lnTo>
                <a:lnTo>
                  <a:pt x="5378773" y="6858000"/>
                </a:lnTo>
                <a:lnTo>
                  <a:pt x="299569" y="6858000"/>
                </a:lnTo>
                <a:lnTo>
                  <a:pt x="238660" y="6643508"/>
                </a:lnTo>
                <a:cubicBezTo>
                  <a:pt x="82861" y="6037967"/>
                  <a:pt x="0" y="5403150"/>
                  <a:pt x="0" y="4748980"/>
                </a:cubicBezTo>
                <a:cubicBezTo>
                  <a:pt x="0" y="3048138"/>
                  <a:pt x="560140" y="1478123"/>
                  <a:pt x="1506011" y="213344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3381375" y="0"/>
            <a:ext cx="8810625" cy="6858000"/>
          </a:xfrm>
          <a:custGeom>
            <a:avLst/>
            <a:gdLst>
              <a:gd name="connsiteX0" fmla="*/ 1673666 w 5378773"/>
              <a:gd name="connsiteY0" fmla="*/ 0 h 6858000"/>
              <a:gd name="connsiteX1" fmla="*/ 5378773 w 5378773"/>
              <a:gd name="connsiteY1" fmla="*/ 0 h 6858000"/>
              <a:gd name="connsiteX2" fmla="*/ 5378773 w 5378773"/>
              <a:gd name="connsiteY2" fmla="*/ 6858000 h 6858000"/>
              <a:gd name="connsiteX3" fmla="*/ 299569 w 5378773"/>
              <a:gd name="connsiteY3" fmla="*/ 6858000 h 6858000"/>
              <a:gd name="connsiteX4" fmla="*/ 238660 w 5378773"/>
              <a:gd name="connsiteY4" fmla="*/ 6643508 h 6858000"/>
              <a:gd name="connsiteX5" fmla="*/ 0 w 5378773"/>
              <a:gd name="connsiteY5" fmla="*/ 4748980 h 6858000"/>
              <a:gd name="connsiteX6" fmla="*/ 1506011 w 5378773"/>
              <a:gd name="connsiteY6" fmla="*/ 213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78773" h="6858000">
                <a:moveTo>
                  <a:pt x="1673666" y="0"/>
                </a:moveTo>
                <a:lnTo>
                  <a:pt x="5378773" y="0"/>
                </a:lnTo>
                <a:lnTo>
                  <a:pt x="5378773" y="6858000"/>
                </a:lnTo>
                <a:lnTo>
                  <a:pt x="299569" y="6858000"/>
                </a:lnTo>
                <a:lnTo>
                  <a:pt x="238660" y="6643508"/>
                </a:lnTo>
                <a:cubicBezTo>
                  <a:pt x="82861" y="6037967"/>
                  <a:pt x="0" y="5403150"/>
                  <a:pt x="0" y="4748980"/>
                </a:cubicBezTo>
                <a:cubicBezTo>
                  <a:pt x="0" y="3048138"/>
                  <a:pt x="560140" y="1478123"/>
                  <a:pt x="1506011" y="2133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Copyright Notice"/>
          <p:cNvSpPr/>
          <p:nvPr/>
        </p:nvSpPr>
        <p:spPr bwMode="auto">
          <a:xfrm>
            <a:off x="257175" y="533400"/>
            <a:ext cx="298767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cap="small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CONTENTS</a:t>
            </a:r>
            <a:endParaRPr lang="en-US" sz="4000" b="1" cap="small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035550" y="248285"/>
            <a:ext cx="721995" cy="648970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2800" b="1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CA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179" name="文本框 16"/>
          <p:cNvSpPr>
            <a:spLocks noChangeArrowheads="1"/>
          </p:cNvSpPr>
          <p:nvPr/>
        </p:nvSpPr>
        <p:spPr bwMode="auto">
          <a:xfrm>
            <a:off x="5871845" y="281305"/>
            <a:ext cx="283146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Introduction</a:t>
            </a:r>
            <a:endParaRPr lang="en-CA" sz="3200" b="1">
              <a:solidFill>
                <a:srgbClr val="087F92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7180" name="文本框 16"/>
          <p:cNvSpPr>
            <a:spLocks noChangeArrowheads="1"/>
          </p:cNvSpPr>
          <p:nvPr/>
        </p:nvSpPr>
        <p:spPr bwMode="auto">
          <a:xfrm>
            <a:off x="4965065" y="1059815"/>
            <a:ext cx="26879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Background</a:t>
            </a:r>
            <a:endParaRPr lang="en-CA" sz="3200" b="1">
              <a:solidFill>
                <a:srgbClr val="087F92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19" name="文本框 16"/>
          <p:cNvSpPr>
            <a:spLocks noChangeArrowheads="1"/>
          </p:cNvSpPr>
          <p:nvPr/>
        </p:nvSpPr>
        <p:spPr bwMode="auto">
          <a:xfrm>
            <a:off x="4283710" y="1928495"/>
            <a:ext cx="268795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Study Area</a:t>
            </a:r>
            <a:endParaRPr lang="en-CA" sz="3200" b="1">
              <a:solidFill>
                <a:srgbClr val="087F92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20" name="文本框 16"/>
          <p:cNvSpPr>
            <a:spLocks noChangeArrowheads="1"/>
          </p:cNvSpPr>
          <p:nvPr/>
        </p:nvSpPr>
        <p:spPr bwMode="auto">
          <a:xfrm>
            <a:off x="3884295" y="2863215"/>
            <a:ext cx="51606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Description of Datasets</a:t>
            </a:r>
            <a:endParaRPr lang="en-CA" sz="3200" b="1">
              <a:solidFill>
                <a:srgbClr val="087F92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21" name="文本框 16"/>
          <p:cNvSpPr>
            <a:spLocks noChangeArrowheads="1"/>
          </p:cNvSpPr>
          <p:nvPr/>
        </p:nvSpPr>
        <p:spPr bwMode="auto">
          <a:xfrm>
            <a:off x="3507105" y="3845560"/>
            <a:ext cx="34531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Methodology</a:t>
            </a:r>
            <a:endParaRPr lang="en-CA" sz="3200" b="1">
              <a:solidFill>
                <a:srgbClr val="087F92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22" name="文本框 16"/>
          <p:cNvSpPr>
            <a:spLocks noChangeArrowheads="1"/>
          </p:cNvSpPr>
          <p:nvPr/>
        </p:nvSpPr>
        <p:spPr bwMode="auto">
          <a:xfrm>
            <a:off x="3370580" y="4740275"/>
            <a:ext cx="553466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Results and Discussion</a:t>
            </a:r>
            <a:endParaRPr lang="en-CA" sz="3200" b="1">
              <a:solidFill>
                <a:srgbClr val="087F92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23" name="文本框 16"/>
          <p:cNvSpPr>
            <a:spLocks noChangeArrowheads="1"/>
          </p:cNvSpPr>
          <p:nvPr/>
        </p:nvSpPr>
        <p:spPr bwMode="auto">
          <a:xfrm>
            <a:off x="3662045" y="5749925"/>
            <a:ext cx="61277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sz="3200" b="1">
                <a:solidFill>
                  <a:srgbClr val="087F92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Summary and Future Work</a:t>
            </a:r>
            <a:endParaRPr lang="en-CA" sz="3200" b="1">
              <a:solidFill>
                <a:srgbClr val="087F92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26230" y="1027430"/>
            <a:ext cx="721995" cy="648970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2800" b="1" dirty="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CA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596005" y="1896110"/>
            <a:ext cx="721995" cy="648970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28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CA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136900" y="2797810"/>
            <a:ext cx="721995" cy="648970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2800" b="1" dirty="0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CA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874010" y="3812540"/>
            <a:ext cx="721995" cy="648970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2800" b="1" dirty="0"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CA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874010" y="4719320"/>
            <a:ext cx="721995" cy="648970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2800" b="1" dirty="0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CA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022600" y="5716905"/>
            <a:ext cx="721995" cy="648970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2800" b="1" dirty="0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CA" altLang="en-US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00710" y="325120"/>
            <a:ext cx="26631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CA" altLang="zh-CN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CA" altLang="zh-CN" sz="36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1210" y="1737995"/>
            <a:ext cx="1039558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In this project, a navigation toolbox has been created containing four functions in city of Vancouver based on geographic information system(GIS). Users can use this toolbox to find </a:t>
            </a:r>
            <a:r>
              <a:rPr lang="zh-CN" altLang="en-US" sz="2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nearest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or </a:t>
            </a:r>
            <a:r>
              <a:rPr lang="zh-CN" altLang="en-US" sz="200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specified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school, library or </a:t>
            </a:r>
            <a:r>
              <a:rPr lang="en-CA" altLang="zh-CN" sz="20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park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from </a:t>
            </a:r>
            <a:r>
              <a:rPr lang="zh-CN" altLang="en-US" sz="200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home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among Vancouver, get a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shortest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route between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two properties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and obtain a shortest path between two</a:t>
            </a:r>
            <a:r>
              <a:rPr lang="zh-CN" altLang="en-US" sz="2000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given different places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The toolbox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can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show users detailed information contain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ing</a:t>
            </a:r>
            <a:r>
              <a:rPr lang="zh-CN" altLang="en-US" sz="20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 street names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zh-CN" altLang="en-US" sz="2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street lengths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zh-CN" altLang="en-US" sz="20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positions of intersections</a:t>
            </a:r>
            <a:r>
              <a:rPr lang="en-CA" sz="2000">
                <a:latin typeface="Times New Roman" panose="02020603050405020304" charset="0"/>
                <a:cs typeface="Times New Roman" panose="02020603050405020304" charset="0"/>
              </a:rPr>
              <a:t>, it also can</a:t>
            </a:r>
            <a:r>
              <a:rPr lang="en-CA" altLang="zh-CN" sz="2000">
                <a:solidFill>
                  <a:srgbClr val="FF3300"/>
                </a:solidFill>
                <a:latin typeface="Times New Roman" panose="02020603050405020304" charset="0"/>
                <a:cs typeface="Times New Roman" panose="02020603050405020304" charset="0"/>
              </a:rPr>
              <a:t> highlight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 the shortest route on the map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The motivation of undertaking the research is </a:t>
            </a:r>
            <a:r>
              <a:rPr lang="en-CA" sz="2000">
                <a:latin typeface="Times New Roman" panose="02020603050405020304" charset="0"/>
                <a:cs typeface="Times New Roman" panose="02020603050405020304" charset="0"/>
              </a:rPr>
              <a:t>that using Map APP makes me interesting in GIS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CA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CA" altLang="zh-CN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GIS provides </a:t>
            </a:r>
            <a:r>
              <a:rPr lang="en-CA" altLang="zh-CN" sz="2000">
                <a:solidFill>
                  <a:srgbClr val="FF3300"/>
                </a:solidFill>
                <a:latin typeface="Times New Roman" panose="02020603050405020304" charset="0"/>
                <a:cs typeface="Times New Roman" panose="02020603050405020304" charset="0"/>
              </a:rPr>
              <a:t>XY coordinates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CA" altLang="zh-CN" sz="2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attributes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 of every object on the map,</a:t>
            </a:r>
            <a:r>
              <a:rPr lang="en-CA" altLang="zh-CN" sz="20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 relationships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 among different objects can be found and </a:t>
            </a:r>
            <a:r>
              <a:rPr lang="en-CA" altLang="zh-CN" sz="20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spatial positions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 with geographic references are reliable to analyze to create new toolboxs.</a:t>
            </a:r>
            <a:endParaRPr lang="en-CA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05895" y="6324600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CA" altLang="zh-CN" sz="1400"/>
              <a:t>1</a:t>
            </a:r>
            <a:endParaRPr lang="en-CA" altLang="zh-CN" sz="1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11505" y="314960"/>
            <a:ext cx="258699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CA" altLang="zh-CN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charset="0"/>
                <a:cs typeface="Times New Roman" panose="02020603050405020304" charset="0"/>
              </a:rPr>
              <a:t>Background</a:t>
            </a:r>
            <a:endParaRPr lang="en-CA" altLang="zh-CN" sz="36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1210" y="1859280"/>
            <a:ext cx="103955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In previous work, </a:t>
            </a:r>
            <a:r>
              <a:rPr lang="zh-CN" altLang="en-US" sz="2000">
                <a:solidFill>
                  <a:srgbClr val="CC0000"/>
                </a:solidFill>
                <a:latin typeface="Times New Roman" panose="02020603050405020304" charset="0"/>
                <a:cs typeface="Times New Roman" panose="02020603050405020304" charset="0"/>
              </a:rPr>
              <a:t>UNA toolbox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from MIT City Form Lab is used to solve the shortest route problem and it can get the shortest path easily just by </a:t>
            </a:r>
            <a:r>
              <a:rPr lang="zh-CN" altLang="en-US" sz="20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input start and end data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new idea came to my mind is to </a:t>
            </a:r>
            <a:r>
              <a:rPr lang="zh-CN" altLang="en-US" sz="2000">
                <a:solidFill>
                  <a:srgbClr val="CC3300"/>
                </a:solidFill>
                <a:latin typeface="Times New Roman" panose="02020603050405020304" charset="0"/>
                <a:cs typeface="Times New Roman" panose="02020603050405020304" charset="0"/>
              </a:rPr>
              <a:t>create a navigation toolbox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by myself which can calculate the shortest path among the whole Vancouver city network based on</a:t>
            </a:r>
            <a:r>
              <a:rPr lang="zh-CN" altLang="en-US" sz="2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 Dijkstra</a:t>
            </a:r>
            <a:r>
              <a:rPr lang="en-CA" altLang="zh-CN" sz="2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'</a:t>
            </a:r>
            <a:r>
              <a:rPr lang="zh-CN" altLang="en-US" sz="20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s algorithm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For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similarities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Dijkstra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'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 algorithm provides a mathematical solution for finding a shortest path among a weighted graph and the project purpose is also to yield a shortest route among the city network. However, Dijkstra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'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 algorithm can not be used directly among city network and there is</a:t>
            </a:r>
            <a:r>
              <a:rPr lang="zh-CN" altLang="en-US" sz="20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a model need to be created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for application.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/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CA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05895" y="6324600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CA" altLang="zh-CN" sz="1400"/>
              <a:t>2</a:t>
            </a:r>
            <a:endParaRPr lang="en-CA" altLang="zh-CN" sz="1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41350" y="325120"/>
            <a:ext cx="474599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CA" altLang="zh-CN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charset="0"/>
                <a:cs typeface="Times New Roman" panose="02020603050405020304" charset="0"/>
              </a:rPr>
              <a:t>Study Area Description</a:t>
            </a:r>
            <a:endParaRPr lang="en-CA" altLang="zh-CN" sz="36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7630" y="1386205"/>
            <a:ext cx="6694805" cy="4274820"/>
          </a:xfrm>
          <a:prstGeom prst="rect">
            <a:avLst/>
          </a:prstGeom>
        </p:spPr>
      </p:pic>
      <p:pic>
        <p:nvPicPr>
          <p:cNvPr id="5" name="图片 2" descr="123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1410335"/>
            <a:ext cx="3573780" cy="4224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40" y="5441315"/>
            <a:ext cx="861060" cy="131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830" y="1489710"/>
            <a:ext cx="345440" cy="48133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4652645" y="1993900"/>
            <a:ext cx="3435350" cy="1440815"/>
          </a:xfrm>
          <a:prstGeom prst="straightConnector1">
            <a:avLst/>
          </a:prstGeom>
          <a:ln w="12700" cmpd="sng">
            <a:solidFill>
              <a:srgbClr val="202020"/>
            </a:solidFill>
            <a:prstDash val="solid"/>
            <a:tailEnd type="arrow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4637405" y="4213860"/>
            <a:ext cx="3470910" cy="41275"/>
          </a:xfrm>
          <a:prstGeom prst="straightConnector1">
            <a:avLst/>
          </a:prstGeom>
          <a:ln w="12700">
            <a:solidFill>
              <a:srgbClr val="20202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11835" y="5920740"/>
            <a:ext cx="106159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There are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17013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public streets,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6092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street intersections,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100851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property addresses,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264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parks,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194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schools and </a:t>
            </a:r>
            <a:r>
              <a:rPr lang="zh-CN" altLang="en-US" sz="2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21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libraries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CA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605895" y="6324600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CA" altLang="zh-CN" sz="1400"/>
              <a:t>3</a:t>
            </a:r>
            <a:endParaRPr lang="en-CA" altLang="zh-CN" sz="140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0080" y="349250"/>
            <a:ext cx="630936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CA" altLang="zh-CN" sz="28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charset="0"/>
                <a:cs typeface="Times New Roman" panose="02020603050405020304" charset="0"/>
              </a:rPr>
              <a:t>Listing of Attributes for Spatial Analysis</a:t>
            </a:r>
            <a:endParaRPr lang="en-CA" altLang="zh-CN" sz="28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7" name="表格 6"/>
          <p:cNvGraphicFramePr/>
          <p:nvPr/>
        </p:nvGraphicFramePr>
        <p:xfrm>
          <a:off x="5855335" y="1523365"/>
          <a:ext cx="5530850" cy="391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5425"/>
                <a:gridCol w="2765425"/>
              </a:tblGrid>
              <a:tr h="6972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Name of data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Name of attributes used in analysis</a:t>
                      </a:r>
                      <a:endParaRPr lang="zh-CN" altLang="en-US" sz="1600"/>
                    </a:p>
                  </a:txBody>
                  <a:tcPr/>
                </a:tc>
              </a:tr>
              <a:tr h="4737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property addresses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FID, Shape*,</a:t>
                      </a:r>
                      <a:endParaRPr lang="zh-CN" altLang="en-US" sz="1600"/>
                    </a:p>
                  </a:txBody>
                  <a:tcPr/>
                </a:tc>
              </a:tr>
              <a:tr h="584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public streets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FID, Shape*, Shape_Leng</a:t>
                      </a:r>
                      <a:r>
                        <a:rPr lang="en-CA" altLang="zh-CN" sz="1600"/>
                        <a:t>, HBLOCK</a:t>
                      </a:r>
                      <a:endParaRPr lang="en-CA" altLang="zh-CN" sz="1600"/>
                    </a:p>
                  </a:txBody>
                  <a:tcPr/>
                </a:tc>
              </a:tr>
              <a:tr h="5264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street intersections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FID, Shape*, XSTREET</a:t>
                      </a:r>
                      <a:endParaRPr lang="zh-CN" altLang="en-US" sz="1600"/>
                    </a:p>
                  </a:txBody>
                  <a:tcPr/>
                </a:tc>
              </a:tr>
              <a:tr h="5842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park polygons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FID, Shape*, PARK_NAME</a:t>
                      </a:r>
                      <a:endParaRPr lang="zh-CN" altLang="en-US" sz="1600"/>
                    </a:p>
                  </a:txBody>
                  <a:tcPr/>
                </a:tc>
              </a:tr>
              <a:tr h="5270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schools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FID, Shape*, NAME</a:t>
                      </a:r>
                      <a:endParaRPr lang="zh-CN" altLang="en-US" sz="1600"/>
                    </a:p>
                  </a:txBody>
                  <a:tcPr/>
                </a:tc>
              </a:tr>
              <a:tr h="5270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libraries 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FID, Shape*, NAME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955040" y="349250"/>
            <a:ext cx="339217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CA" altLang="zh-CN" sz="28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charset="0"/>
                <a:cs typeface="Times New Roman" panose="02020603050405020304" charset="0"/>
              </a:rPr>
              <a:t>Listing of Input Data</a:t>
            </a:r>
            <a:endParaRPr lang="en-CA" altLang="zh-CN" sz="28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9" name="表格 8"/>
          <p:cNvGraphicFramePr/>
          <p:nvPr/>
        </p:nvGraphicFramePr>
        <p:xfrm>
          <a:off x="955040" y="1430020"/>
          <a:ext cx="4046220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110"/>
                <a:gridCol w="202311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Name of data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Type of data  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property addresses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public streets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street intersections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park polygons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schools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libraries 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non city streets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lanes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rapid transit stations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rapid transit line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traffic_signal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city projects sites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city boundary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shape file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069965" y="5803900"/>
            <a:ext cx="49745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source: https://data.vancouver.ca/datacatalogue</a:t>
            </a:r>
            <a:endParaRPr lang="en-CA" altLang="zh-CN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605895" y="6324600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CA" altLang="zh-CN" sz="1400"/>
              <a:t>4</a:t>
            </a:r>
            <a:endParaRPr lang="en-CA" altLang="zh-CN" sz="1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00710" y="325120"/>
            <a:ext cx="396240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CA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Data Preprocessing</a:t>
            </a:r>
            <a:endParaRPr lang="en-CA" altLang="zh-CN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8370" y="1614170"/>
            <a:ext cx="15589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public_street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2385060"/>
            <a:ext cx="5196205" cy="32683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40" y="2385060"/>
            <a:ext cx="5245100" cy="33242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605895" y="6324600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CA" altLang="zh-CN" sz="1400"/>
              <a:t>5</a:t>
            </a:r>
            <a:endParaRPr lang="en-CA" altLang="zh-CN" sz="14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583565" y="318770"/>
            <a:ext cx="396240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CA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Data Preprocessing</a:t>
            </a:r>
            <a:endParaRPr lang="en-CA" altLang="zh-CN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095" y="1205865"/>
            <a:ext cx="7463155" cy="5213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605895" y="6324600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CA" altLang="zh-CN" sz="1400"/>
              <a:t>6</a:t>
            </a:r>
            <a:endParaRPr lang="en-CA" altLang="zh-CN" sz="14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11505" y="325755"/>
            <a:ext cx="6155690" cy="6451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CA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General steps of programming</a:t>
            </a:r>
            <a:endParaRPr lang="en-CA" altLang="zh-CN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1730" y="1681480"/>
            <a:ext cx="790829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i="1">
                <a:latin typeface="Times New Roman" panose="02020603050405020304" charset="0"/>
                <a:cs typeface="Times New Roman" panose="02020603050405020304" charset="0"/>
              </a:rPr>
              <a:t>Step 1: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Store street intersections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 i="1">
                <a:latin typeface="Times New Roman" panose="02020603050405020304" charset="0"/>
                <a:cs typeface="Times New Roman" panose="02020603050405020304" charset="0"/>
              </a:rPr>
              <a:t>Step 2: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Collect necessary spatial data from input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 i="1">
                <a:latin typeface="Times New Roman" panose="02020603050405020304" charset="0"/>
                <a:cs typeface="Times New Roman" panose="02020603050405020304" charset="0"/>
              </a:rPr>
              <a:t>Step 3: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Select region which should be analyzed from the map 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 i="1">
                <a:latin typeface="Times New Roman" panose="02020603050405020304" charset="0"/>
                <a:cs typeface="Times New Roman" panose="02020603050405020304" charset="0"/>
              </a:rPr>
              <a:t>Step 4: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Create graph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 i="1">
                <a:latin typeface="Times New Roman" panose="02020603050405020304" charset="0"/>
                <a:cs typeface="Times New Roman" panose="02020603050405020304" charset="0"/>
              </a:rPr>
              <a:t>Step 5: 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Use Dijsktra algorithm to output the shortest route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 sz="2000" i="1">
                <a:latin typeface="Times New Roman" panose="02020603050405020304" charset="0"/>
                <a:cs typeface="Times New Roman" panose="02020603050405020304" charset="0"/>
              </a:rPr>
              <a:t>Step 6: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 Print navigation output </a:t>
            </a:r>
            <a:r>
              <a:rPr lang="en-CA" altLang="zh-CN" sz="2000">
                <a:latin typeface="Times New Roman" panose="02020603050405020304" charset="0"/>
                <a:cs typeface="Times New Roman" panose="02020603050405020304" charset="0"/>
              </a:rPr>
              <a:t>and highlight the route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05895" y="6324600"/>
            <a:ext cx="2819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CA" altLang="zh-CN" sz="1400"/>
              <a:t>7</a:t>
            </a:r>
            <a:endParaRPr lang="en-CA" altLang="zh-CN" sz="1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28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28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28"/>
</p:tagLst>
</file>

<file path=ppt/tags/tag12.xml><?xml version="1.0" encoding="utf-8"?>
<p:tagLst xmlns:p="http://schemas.openxmlformats.org/presentationml/2006/main">
  <p:tag name="KSO_WM_TEMPLATE_CATEGORY" val="basetag"/>
  <p:tag name="KSO_WM_TEMPLATE_INDEX" val="20163628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28"/>
</p:tagLst>
</file>

<file path=ppt/tags/tag14.xml><?xml version="1.0" encoding="utf-8"?>
<p:tagLst xmlns:p="http://schemas.openxmlformats.org/presentationml/2006/main">
  <p:tag name="KSO_WM_TEMPLATE_CATEGORY" val="basetag"/>
  <p:tag name="KSO_WM_TEMPLATE_INDEX" val="20163628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28"/>
</p:tagLst>
</file>

<file path=ppt/tags/tag16.xml><?xml version="1.0" encoding="utf-8"?>
<p:tagLst xmlns:p="http://schemas.openxmlformats.org/presentationml/2006/main">
  <p:tag name="KSO_WM_TEMPLATE_CATEGORY" val="basetag"/>
  <p:tag name="KSO_WM_TEMPLATE_INDEX" val="20163628"/>
</p:tagLst>
</file>

<file path=ppt/tags/tag17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35"/>
  <p:tag name="KSO_WM_SLIDE_INDEX" val="35"/>
  <p:tag name="KSO_WM_SLIDE_ITEM_CNT" val="0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28"/>
</p:tagLst>
</file>

<file path=ppt/tags/tag3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TEMPLATE_THUMBS_INDEX" val="1、5、6、7、11、12、18、19、26、29、35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1"/>
  <p:tag name="KSO_WM_SLIDE_INDEX" val="1"/>
  <p:tag name="KSO_WM_SLIDE_ITEM_CNT" val="0"/>
  <p:tag name="KSO_WM_SLIDE_TYPE" val="title"/>
  <p:tag name="KSO_WM_TEMPLATE_THUMBS_INDEX" val="1、5、6、7、11、12、18、19、26、29、35"/>
  <p:tag name="KSO_WM_BEAUTIFY_FLAG" val="#wm#"/>
</p:tagLst>
</file>

<file path=ppt/tags/tag5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6"/>
  <p:tag name="KSO_WM_SLIDE_INDEX" val="6"/>
  <p:tag name="KSO_WM_SLIDE_ITEM_CNT" val="0"/>
  <p:tag name="KSO_WM_SLIDE_TYPE" val="contents"/>
  <p:tag name="KSO_WM_BEAUTIFY_FLAG" val="#wm#"/>
</p:tagLst>
</file>

<file path=ppt/tags/tag6.xml><?xml version="1.0" encoding="utf-8"?>
<p:tagLst xmlns:p="http://schemas.openxmlformats.org/presentationml/2006/main">
  <p:tag name="KSO_WM_TEMPLATE_CATEGORY" val="basetag"/>
  <p:tag name="KSO_WM_TEMPLATE_INDEX" val="20163628"/>
</p:tagLst>
</file>

<file path=ppt/tags/tag7.xml><?xml version="1.0" encoding="utf-8"?>
<p:tagLst xmlns:p="http://schemas.openxmlformats.org/presentationml/2006/main">
  <p:tag name="KSO_WM_TEMPLATE_CATEGORY" val="basetag"/>
  <p:tag name="KSO_WM_TEMPLATE_INDEX" val="20163628"/>
</p:tagLst>
</file>

<file path=ppt/tags/tag8.xml><?xml version="1.0" encoding="utf-8"?>
<p:tagLst xmlns:p="http://schemas.openxmlformats.org/presentationml/2006/main">
  <p:tag name="KSO_WM_TEMPLATE_CATEGORY" val="basetag"/>
  <p:tag name="KSO_WM_TEMPLATE_INDEX" val="20163628"/>
</p:tagLst>
</file>

<file path=ppt/tags/tag9.xml><?xml version="1.0" encoding="utf-8"?>
<p:tagLst xmlns:p="http://schemas.openxmlformats.org/presentationml/2006/main">
  <p:tag name="KSO_WM_TEMPLATE_CATEGORY" val="basetag"/>
  <p:tag name="KSO_WM_TEMPLATE_INDEX" val="2016362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4438</Words>
  <Application>WPS 演示</Application>
  <PresentationFormat>宽屏</PresentationFormat>
  <Paragraphs>263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42" baseType="lpstr">
      <vt:lpstr>Arial</vt:lpstr>
      <vt:lpstr>SimSun</vt:lpstr>
      <vt:lpstr>Wingdings</vt:lpstr>
      <vt:lpstr>Microsoft YaHei Light</vt:lpstr>
      <vt:lpstr>Microsoft YaHei</vt:lpstr>
      <vt:lpstr>Arial Unicode MS</vt:lpstr>
      <vt:lpstr>Calibri</vt:lpstr>
      <vt:lpstr>Times New Roman</vt:lpstr>
      <vt:lpstr>SimHei</vt:lpstr>
      <vt:lpstr>Calibri</vt:lpstr>
      <vt:lpstr>DFKai-SB</vt:lpstr>
      <vt:lpstr>MingLiU-ExtB</vt:lpstr>
      <vt:lpstr>David</vt:lpstr>
      <vt:lpstr>幼圆</vt:lpstr>
      <vt:lpstr>Segoe Print</vt:lpstr>
      <vt:lpstr>方正幼线简体</vt:lpstr>
      <vt:lpstr>Lao UI</vt:lpstr>
      <vt:lpstr>Tahoma</vt:lpstr>
      <vt:lpstr>Impact</vt:lpstr>
      <vt:lpstr>Segoe UI Symbol</vt:lpstr>
      <vt:lpstr>Dotum</vt:lpstr>
      <vt:lpstr>Malgun Gothic</vt:lpstr>
      <vt:lpstr>Calibri Light</vt:lpstr>
      <vt:lpstr>Open Sans Light</vt:lpstr>
      <vt:lpstr>ESRI AMFM Electric</vt:lpstr>
      <vt:lpstr>DengXian Light</vt:lpstr>
      <vt:lpstr>Office 主题</vt:lpstr>
      <vt:lpstr>1_Office 主题</vt:lpstr>
      <vt:lpstr>BUSINESS POWERPOINT TEMPLATE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CHAO</dc:creator>
  <cp:lastModifiedBy>Chao</cp:lastModifiedBy>
  <cp:revision>130</cp:revision>
  <dcterms:created xsi:type="dcterms:W3CDTF">2017-08-03T09:01:00Z</dcterms:created>
  <dcterms:modified xsi:type="dcterms:W3CDTF">2018-08-23T03:25:00Z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